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62" r:id="rId4"/>
    <p:sldId id="258" r:id="rId5"/>
    <p:sldId id="259" r:id="rId6"/>
    <p:sldId id="260" r:id="rId7"/>
    <p:sldId id="261" r:id="rId8"/>
  </p:sldIdLst>
  <p:sldSz cx="9144000" cy="6858000" type="screen4x3"/>
  <p:notesSz cx="6858000" cy="97345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41" autoAdjust="0"/>
  </p:normalViewPr>
  <p:slideViewPr>
    <p:cSldViewPr>
      <p:cViewPr>
        <p:scale>
          <a:sx n="66" d="100"/>
          <a:sy n="66" d="100"/>
        </p:scale>
        <p:origin x="-2298" y="-3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67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86728"/>
          </a:xfrm>
          <a:prstGeom prst="rect">
            <a:avLst/>
          </a:prstGeom>
        </p:spPr>
        <p:txBody>
          <a:bodyPr vert="horz" lIns="91440" tIns="45720" rIns="91440" bIns="45720" rtlCol="0"/>
          <a:lstStyle>
            <a:lvl1pPr algn="r">
              <a:defRPr sz="1200"/>
            </a:lvl1pPr>
          </a:lstStyle>
          <a:p>
            <a:fld id="{CF7D6376-89EF-4010-9FB2-A322FD36612E}" type="datetimeFigureOut">
              <a:rPr lang="en-GB" smtClean="0"/>
              <a:t>06/11/2013</a:t>
            </a:fld>
            <a:endParaRPr lang="en-GB"/>
          </a:p>
        </p:txBody>
      </p:sp>
      <p:sp>
        <p:nvSpPr>
          <p:cNvPr id="4" name="Slide Image Placeholder 3"/>
          <p:cNvSpPr>
            <a:spLocks noGrp="1" noRot="1" noChangeAspect="1"/>
          </p:cNvSpPr>
          <p:nvPr>
            <p:ph type="sldImg" idx="2"/>
          </p:nvPr>
        </p:nvSpPr>
        <p:spPr>
          <a:xfrm>
            <a:off x="996950" y="730250"/>
            <a:ext cx="4864100" cy="36496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623911"/>
            <a:ext cx="5486400" cy="438054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46133"/>
            <a:ext cx="2971800" cy="48672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246133"/>
            <a:ext cx="2971800" cy="486728"/>
          </a:xfrm>
          <a:prstGeom prst="rect">
            <a:avLst/>
          </a:prstGeom>
        </p:spPr>
        <p:txBody>
          <a:bodyPr vert="horz" lIns="91440" tIns="45720" rIns="91440" bIns="45720" rtlCol="0" anchor="b"/>
          <a:lstStyle>
            <a:lvl1pPr algn="r">
              <a:defRPr sz="1200"/>
            </a:lvl1pPr>
          </a:lstStyle>
          <a:p>
            <a:fld id="{B21B26B0-FE84-43D7-9141-ECA93DEFC055}" type="slidenum">
              <a:rPr lang="en-GB" smtClean="0"/>
              <a:t>‹#›</a:t>
            </a:fld>
            <a:endParaRPr lang="en-GB"/>
          </a:p>
        </p:txBody>
      </p:sp>
    </p:spTree>
    <p:extLst>
      <p:ext uri="{BB962C8B-B14F-4D97-AF65-F5344CB8AC3E}">
        <p14:creationId xmlns:p14="http://schemas.microsoft.com/office/powerpoint/2010/main" val="426176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1B26B0-FE84-43D7-9141-ECA93DEFC055}" type="slidenum">
              <a:rPr lang="en-GB" smtClean="0"/>
              <a:t>1</a:t>
            </a:fld>
            <a:endParaRPr lang="en-GB"/>
          </a:p>
        </p:txBody>
      </p:sp>
    </p:spTree>
    <p:extLst>
      <p:ext uri="{BB962C8B-B14F-4D97-AF65-F5344CB8AC3E}">
        <p14:creationId xmlns:p14="http://schemas.microsoft.com/office/powerpoint/2010/main" val="1947073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artificial brain, great </a:t>
            </a:r>
            <a:r>
              <a:rPr lang="en-GB" sz="1200" b="0" i="0" kern="1200" dirty="0" err="1" smtClean="0">
                <a:solidFill>
                  <a:schemeClr val="tx1"/>
                </a:solidFill>
                <a:effectLst/>
                <a:latin typeface="+mn-lt"/>
                <a:ea typeface="+mn-ea"/>
                <a:cs typeface="+mn-cs"/>
              </a:rPr>
              <a:t>ai</a:t>
            </a:r>
            <a:r>
              <a:rPr lang="en-GB" sz="1200" b="0" i="0" kern="1200" dirty="0" smtClean="0">
                <a:solidFill>
                  <a:schemeClr val="tx1"/>
                </a:solidFill>
                <a:effectLst/>
                <a:latin typeface="+mn-lt"/>
                <a:ea typeface="+mn-ea"/>
                <a:cs typeface="+mn-cs"/>
              </a:rPr>
              <a:t> challenge</a:t>
            </a:r>
          </a:p>
          <a:p>
            <a:r>
              <a:rPr lang="en-GB" sz="1200" b="0" i="0" kern="1200" dirty="0" err="1" smtClean="0">
                <a:solidFill>
                  <a:schemeClr val="tx1"/>
                </a:solidFill>
                <a:effectLst/>
                <a:latin typeface="+mn-lt"/>
                <a:ea typeface="+mn-ea"/>
                <a:cs typeface="+mn-cs"/>
              </a:rPr>
              <a:t>greenbrain</a:t>
            </a:r>
            <a:r>
              <a:rPr lang="en-GB" sz="1200" b="0" i="0" kern="1200" dirty="0" smtClean="0">
                <a:solidFill>
                  <a:schemeClr val="tx1"/>
                </a:solidFill>
                <a:effectLst/>
                <a:latin typeface="+mn-lt"/>
                <a:ea typeface="+mn-ea"/>
                <a:cs typeface="+mn-cs"/>
              </a:rPr>
              <a:t>-&gt;complete model bee brain, </a:t>
            </a:r>
            <a:r>
              <a:rPr lang="en-GB" sz="1200" b="0" i="0" kern="1200" dirty="0" err="1" smtClean="0">
                <a:solidFill>
                  <a:schemeClr val="tx1"/>
                </a:solidFill>
                <a:effectLst/>
                <a:latin typeface="+mn-lt"/>
                <a:ea typeface="+mn-ea"/>
                <a:cs typeface="+mn-cs"/>
              </a:rPr>
              <a:t>uav</a:t>
            </a:r>
            <a:r>
              <a:rPr lang="en-GB" sz="1200" b="0" i="0" kern="1200" dirty="0" smtClean="0">
                <a:solidFill>
                  <a:schemeClr val="tx1"/>
                </a:solidFill>
                <a:effectLst/>
                <a:latin typeface="+mn-lt"/>
                <a:ea typeface="+mn-ea"/>
                <a:cs typeface="+mn-cs"/>
              </a:rPr>
              <a:t> sense, think, act as bee</a:t>
            </a:r>
          </a:p>
          <a:p>
            <a:r>
              <a:rPr lang="en-GB" sz="1200" b="0" i="0" kern="1200" dirty="0" smtClean="0">
                <a:solidFill>
                  <a:schemeClr val="tx1"/>
                </a:solidFill>
                <a:effectLst/>
                <a:latin typeface="+mn-lt"/>
                <a:ea typeface="+mn-ea"/>
                <a:cs typeface="+mn-cs"/>
              </a:rPr>
              <a:t>majority large scale, mice/</a:t>
            </a:r>
            <a:r>
              <a:rPr lang="en-GB" sz="1200" b="0" i="0" kern="1200" dirty="0" err="1" smtClean="0">
                <a:solidFill>
                  <a:schemeClr val="tx1"/>
                </a:solidFill>
                <a:effectLst/>
                <a:latin typeface="+mn-lt"/>
                <a:ea typeface="+mn-ea"/>
                <a:cs typeface="+mn-cs"/>
              </a:rPr>
              <a:t>verterbrate</a:t>
            </a:r>
            <a:r>
              <a:rPr lang="en-GB" sz="1200" b="0" i="0" kern="1200" dirty="0" smtClean="0">
                <a:solidFill>
                  <a:schemeClr val="tx1"/>
                </a:solidFill>
                <a:effectLst/>
                <a:latin typeface="+mn-lt"/>
                <a:ea typeface="+mn-ea"/>
                <a:cs typeface="+mn-cs"/>
              </a:rPr>
              <a:t>, 1m, 56m rat, 85bn, realistic</a:t>
            </a:r>
          </a:p>
          <a:p>
            <a:r>
              <a:rPr lang="en-GB" sz="1200" b="0" i="0" kern="1200" dirty="0" smtClean="0">
                <a:solidFill>
                  <a:schemeClr val="tx1"/>
                </a:solidFill>
                <a:effectLst/>
                <a:latin typeface="+mn-lt"/>
                <a:ea typeface="+mn-ea"/>
                <a:cs typeface="+mn-cs"/>
              </a:rPr>
              <a:t>provide advances from robotics, cog psych and baseline for future research</a:t>
            </a:r>
          </a:p>
          <a:p>
            <a:r>
              <a:rPr lang="en-GB" sz="1200" b="0" i="0" kern="1200" dirty="0" smtClean="0">
                <a:solidFill>
                  <a:schemeClr val="tx1"/>
                </a:solidFill>
                <a:effectLst/>
                <a:latin typeface="+mn-lt"/>
                <a:ea typeface="+mn-ea"/>
                <a:cs typeface="+mn-cs"/>
              </a:rPr>
              <a:t>May even help understand bee pop decline</a:t>
            </a:r>
            <a:endParaRPr lang="en-GB" dirty="0"/>
          </a:p>
        </p:txBody>
      </p:sp>
      <p:sp>
        <p:nvSpPr>
          <p:cNvPr id="4" name="Slide Number Placeholder 3"/>
          <p:cNvSpPr>
            <a:spLocks noGrp="1"/>
          </p:cNvSpPr>
          <p:nvPr>
            <p:ph type="sldNum" sz="quarter" idx="10"/>
          </p:nvPr>
        </p:nvSpPr>
        <p:spPr/>
        <p:txBody>
          <a:bodyPr/>
          <a:lstStyle/>
          <a:p>
            <a:fld id="{B21B26B0-FE84-43D7-9141-ECA93DEFC055}" type="slidenum">
              <a:rPr lang="en-GB" smtClean="0"/>
              <a:t>2</a:t>
            </a:fld>
            <a:endParaRPr lang="en-GB"/>
          </a:p>
        </p:txBody>
      </p:sp>
    </p:spTree>
    <p:extLst>
      <p:ext uri="{BB962C8B-B14F-4D97-AF65-F5344CB8AC3E}">
        <p14:creationId xmlns:p14="http://schemas.microsoft.com/office/powerpoint/2010/main" val="286887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UAVs (unmanned</a:t>
            </a:r>
            <a:r>
              <a:rPr lang="en-GB" baseline="0" dirty="0" smtClean="0"/>
              <a:t> aerial vehicles) are +used in dull, dirty, dangerous or otherwise expensive;</a:t>
            </a:r>
            <a:br>
              <a:rPr lang="en-GB" baseline="0" dirty="0" smtClean="0"/>
            </a:br>
            <a:r>
              <a:rPr lang="en-GB" baseline="0" dirty="0" smtClean="0"/>
              <a:t>Nuclear Power Plants</a:t>
            </a:r>
            <a:br>
              <a:rPr lang="en-GB" baseline="0" dirty="0" smtClean="0"/>
            </a:br>
            <a:r>
              <a:rPr lang="en-GB" baseline="0" dirty="0" smtClean="0"/>
              <a:t>Search &amp; Rescue</a:t>
            </a:r>
            <a:br>
              <a:rPr lang="en-GB" baseline="0" dirty="0" smtClean="0"/>
            </a:br>
            <a:r>
              <a:rPr lang="en-GB" baseline="0" dirty="0" smtClean="0"/>
              <a:t>Weather Forecasting</a:t>
            </a:r>
            <a:br>
              <a:rPr lang="en-GB" baseline="0" dirty="0" smtClean="0"/>
            </a:br>
            <a:r>
              <a:rPr lang="en-GB" baseline="0" dirty="0" smtClean="0"/>
              <a:t>Wild-fire surveillance</a:t>
            </a:r>
          </a:p>
          <a:p>
            <a:r>
              <a:rPr lang="en-GB" baseline="0" dirty="0" smtClean="0"/>
              <a:t>Agriculture</a:t>
            </a:r>
          </a:p>
          <a:p>
            <a:r>
              <a:rPr lang="en-GB" baseline="0" dirty="0" smtClean="0"/>
              <a:t>Border patrols</a:t>
            </a:r>
          </a:p>
          <a:p>
            <a:endParaRPr lang="en-GB" baseline="0" dirty="0" smtClean="0"/>
          </a:p>
          <a:p>
            <a:r>
              <a:rPr lang="en-GB" baseline="0" dirty="0" smtClean="0"/>
              <a:t>Usage+ = robust adaptive algorithms that provide real-time performance</a:t>
            </a:r>
          </a:p>
          <a:p>
            <a:r>
              <a:rPr lang="en-GB" baseline="0" dirty="0" smtClean="0"/>
              <a:t>extending existing models, demo sophisticated visual navigation and cognitive functions on a </a:t>
            </a:r>
            <a:r>
              <a:rPr lang="en-GB" baseline="0" dirty="0" err="1" smtClean="0"/>
              <a:t>uav</a:t>
            </a:r>
            <a:endParaRPr lang="en-GB" dirty="0"/>
          </a:p>
        </p:txBody>
      </p:sp>
      <p:sp>
        <p:nvSpPr>
          <p:cNvPr id="4" name="Slide Number Placeholder 3"/>
          <p:cNvSpPr>
            <a:spLocks noGrp="1"/>
          </p:cNvSpPr>
          <p:nvPr>
            <p:ph type="sldNum" sz="quarter" idx="10"/>
          </p:nvPr>
        </p:nvSpPr>
        <p:spPr/>
        <p:txBody>
          <a:bodyPr/>
          <a:lstStyle/>
          <a:p>
            <a:fld id="{B21B26B0-FE84-43D7-9141-ECA93DEFC055}" type="slidenum">
              <a:rPr lang="en-GB" smtClean="0"/>
              <a:t>3</a:t>
            </a:fld>
            <a:endParaRPr lang="en-GB"/>
          </a:p>
        </p:txBody>
      </p:sp>
    </p:spTree>
    <p:extLst>
      <p:ext uri="{BB962C8B-B14F-4D97-AF65-F5344CB8AC3E}">
        <p14:creationId xmlns:p14="http://schemas.microsoft.com/office/powerpoint/2010/main" val="1713370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Vision sys important</a:t>
            </a:r>
          </a:p>
          <a:p>
            <a:r>
              <a:rPr lang="en-GB" dirty="0" smtClean="0"/>
              <a:t>HD unrealistic, too much </a:t>
            </a:r>
          </a:p>
          <a:p>
            <a:r>
              <a:rPr lang="en-GB" baseline="0" dirty="0" smtClean="0"/>
              <a:t>correctly replicate; </a:t>
            </a:r>
            <a:r>
              <a:rPr lang="en-GB" baseline="0" dirty="0" smtClean="0"/>
              <a:t>field of view, visible light wavelengths &amp; </a:t>
            </a:r>
            <a:r>
              <a:rPr lang="en-GB" baseline="0" dirty="0" smtClean="0"/>
              <a:t>resolution</a:t>
            </a:r>
          </a:p>
          <a:p>
            <a:r>
              <a:rPr lang="en-GB" baseline="0" dirty="0" err="1" smtClean="0"/>
              <a:t>quadro</a:t>
            </a:r>
            <a:r>
              <a:rPr lang="en-GB" baseline="0" dirty="0" smtClean="0"/>
              <a:t>-copter </a:t>
            </a:r>
            <a:r>
              <a:rPr lang="en-GB" baseline="0" dirty="0" smtClean="0"/>
              <a:t>will be mounted with </a:t>
            </a:r>
            <a:r>
              <a:rPr lang="en-GB" baseline="0" dirty="0" smtClean="0"/>
              <a:t>dual</a:t>
            </a:r>
          </a:p>
          <a:p>
            <a:r>
              <a:rPr lang="en-GB" baseline="0" dirty="0" smtClean="0"/>
              <a:t/>
            </a:r>
            <a:br>
              <a:rPr lang="en-GB" baseline="0" dirty="0" smtClean="0"/>
            </a:br>
            <a:r>
              <a:rPr lang="en-GB" baseline="0" dirty="0" smtClean="0"/>
              <a:t>success = optic flow (apparent motion of objects in a visual scene caused by relative motions between the observer and scene)</a:t>
            </a:r>
            <a:endParaRPr lang="en-GB" dirty="0"/>
          </a:p>
        </p:txBody>
      </p:sp>
      <p:sp>
        <p:nvSpPr>
          <p:cNvPr id="4" name="Slide Number Placeholder 3"/>
          <p:cNvSpPr>
            <a:spLocks noGrp="1"/>
          </p:cNvSpPr>
          <p:nvPr>
            <p:ph type="sldNum" sz="quarter" idx="10"/>
          </p:nvPr>
        </p:nvSpPr>
        <p:spPr/>
        <p:txBody>
          <a:bodyPr/>
          <a:lstStyle/>
          <a:p>
            <a:fld id="{B21B26B0-FE84-43D7-9141-ECA93DEFC055}" type="slidenum">
              <a:rPr lang="en-GB" smtClean="0"/>
              <a:t>4</a:t>
            </a:fld>
            <a:endParaRPr lang="en-GB"/>
          </a:p>
        </p:txBody>
      </p:sp>
    </p:spTree>
    <p:extLst>
      <p:ext uri="{BB962C8B-B14F-4D97-AF65-F5344CB8AC3E}">
        <p14:creationId xmlns:p14="http://schemas.microsoft.com/office/powerpoint/2010/main" val="124464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project is very linear with most</a:t>
            </a:r>
            <a:r>
              <a:rPr lang="en-GB" baseline="0" dirty="0" smtClean="0"/>
              <a:t> stages being slight or wholly dependent on previous stages, some of the steps such as the filters and sub-sampling can be developed separately however these are likely smaller steps with respect to the whole project. Short of one of us researching the next stage while the other develops the prior it has been hard to cleanly allocate the work. Currently this has worked with Adam focusing on handling the camera input (as he worked with similar libraries during his dissertation) whilst I research the necessities for calibrating so that we can </a:t>
            </a:r>
            <a:r>
              <a:rPr lang="en-GB" baseline="0" dirty="0" smtClean="0"/>
              <a:t>maintain or recover </a:t>
            </a:r>
            <a:r>
              <a:rPr lang="en-GB" baseline="0" dirty="0" smtClean="0"/>
              <a:t>the real world angles post-processing</a:t>
            </a:r>
            <a:r>
              <a:rPr lang="en-GB" baseline="0" dirty="0" smtClean="0"/>
              <a:t>.</a:t>
            </a:r>
            <a:br>
              <a:rPr lang="en-GB" baseline="0" dirty="0" smtClean="0"/>
            </a:br>
            <a:r>
              <a:rPr lang="en-GB" baseline="0" dirty="0" smtClean="0"/>
              <a:t/>
            </a:r>
            <a:br>
              <a:rPr lang="en-GB" baseline="0" dirty="0" smtClean="0"/>
            </a:br>
            <a:r>
              <a:rPr lang="en-GB" baseline="0" dirty="0" smtClean="0"/>
              <a:t>We expect there may be challenges in overcoming hardware restrictions (There have currently been issues with using 2 capture cards simultaneously), wireless interference and any rotors or parts of the </a:t>
            </a:r>
            <a:r>
              <a:rPr lang="en-GB" baseline="0" dirty="0" err="1" smtClean="0"/>
              <a:t>quadro</a:t>
            </a:r>
            <a:r>
              <a:rPr lang="en-GB" baseline="0" dirty="0" smtClean="0"/>
              <a:t>-copter that are in the field of view.</a:t>
            </a:r>
            <a:endParaRPr lang="en-GB" dirty="0"/>
          </a:p>
        </p:txBody>
      </p:sp>
      <p:sp>
        <p:nvSpPr>
          <p:cNvPr id="4" name="Slide Number Placeholder 3"/>
          <p:cNvSpPr>
            <a:spLocks noGrp="1"/>
          </p:cNvSpPr>
          <p:nvPr>
            <p:ph type="sldNum" sz="quarter" idx="10"/>
          </p:nvPr>
        </p:nvSpPr>
        <p:spPr/>
        <p:txBody>
          <a:bodyPr/>
          <a:lstStyle/>
          <a:p>
            <a:fld id="{B21B26B0-FE84-43D7-9141-ECA93DEFC055}" type="slidenum">
              <a:rPr lang="en-GB" smtClean="0"/>
              <a:t>5</a:t>
            </a:fld>
            <a:endParaRPr lang="en-GB"/>
          </a:p>
        </p:txBody>
      </p:sp>
    </p:spTree>
    <p:extLst>
      <p:ext uri="{BB962C8B-B14F-4D97-AF65-F5344CB8AC3E}">
        <p14:creationId xmlns:p14="http://schemas.microsoft.com/office/powerpoint/2010/main" val="991168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Review=Vision</a:t>
            </a:r>
            <a:r>
              <a:rPr lang="en-GB" baseline="0" dirty="0" smtClean="0"/>
              <a:t>, Perception </a:t>
            </a:r>
            <a:r>
              <a:rPr lang="en-GB" baseline="0" dirty="0" smtClean="0"/>
              <a:t>or Cognition fact sheet; 4500 </a:t>
            </a:r>
            <a:r>
              <a:rPr lang="en-GB" baseline="0" dirty="0" smtClean="0"/>
              <a:t>ommatidia (pixels), 9 photo </a:t>
            </a:r>
            <a:r>
              <a:rPr lang="en-GB" baseline="0" dirty="0" smtClean="0"/>
              <a:t>receptors, </a:t>
            </a:r>
            <a:r>
              <a:rPr lang="en-GB" baseline="0" dirty="0" err="1" smtClean="0"/>
              <a:t>uv</a:t>
            </a:r>
            <a:r>
              <a:rPr lang="en-GB" baseline="0" dirty="0" smtClean="0"/>
              <a:t>, blue and green, </a:t>
            </a:r>
            <a:r>
              <a:rPr lang="en-GB" baseline="0" dirty="0" smtClean="0"/>
              <a:t>hexagonal </a:t>
            </a:r>
            <a:r>
              <a:rPr lang="en-GB" baseline="0" dirty="0" smtClean="0"/>
              <a:t>arrangement, longer thinking time between closely related colours increases accuracy(believed to be improved signal-noise ratio over longer observation), able to gauge the true colour of an object whether it be in direct light or shade, a bee’s visual acuity means that humans are able to resolve an environment 170 times better than a bee can.</a:t>
            </a:r>
          </a:p>
          <a:p>
            <a:r>
              <a:rPr lang="en-GB" baseline="0" dirty="0" smtClean="0"/>
              <a:t>It also covered some less relevant details about memory such as bees ability to remember patterns and orientation, as opposed to complete snapshots (low density storage in the small brains?)</a:t>
            </a:r>
          </a:p>
          <a:p>
            <a:r>
              <a:rPr lang="en-GB" baseline="0" dirty="0" smtClean="0"/>
              <a:t>Ability to follow visual cues, count </a:t>
            </a:r>
            <a:r>
              <a:rPr lang="en-GB" baseline="0" dirty="0" err="1" smtClean="0"/>
              <a:t>upto</a:t>
            </a:r>
            <a:r>
              <a:rPr lang="en-GB" baseline="0" dirty="0" smtClean="0"/>
              <a:t> 4 landmarks and follow different routes </a:t>
            </a:r>
            <a:r>
              <a:rPr lang="en-GB" baseline="0" dirty="0" smtClean="0"/>
              <a:t>ay </a:t>
            </a:r>
            <a:r>
              <a:rPr lang="en-GB" baseline="0" dirty="0" smtClean="0"/>
              <a:t>different times of day to </a:t>
            </a:r>
            <a:r>
              <a:rPr lang="en-GB" baseline="0" dirty="0" smtClean="0"/>
              <a:t>complete mazes </a:t>
            </a:r>
            <a:r>
              <a:rPr lang="en-GB" baseline="0" dirty="0" smtClean="0"/>
              <a:t>given training.</a:t>
            </a:r>
          </a:p>
          <a:p>
            <a:r>
              <a:rPr lang="en-GB" baseline="0" dirty="0" smtClean="0"/>
              <a:t>The other papers we were directed to were much more biology heavy and a number of the </a:t>
            </a:r>
            <a:r>
              <a:rPr lang="en-GB" baseline="0" dirty="0" smtClean="0"/>
              <a:t>statistics </a:t>
            </a:r>
            <a:r>
              <a:rPr lang="en-GB" baseline="0" dirty="0" smtClean="0"/>
              <a:t>learned from their experiments have since been trumped by more recent research providing the different values in the prior review paper (a bees visual acuity measured as 100 worse than human as opposed to 170).</a:t>
            </a:r>
          </a:p>
          <a:p>
            <a:r>
              <a:rPr lang="en-GB" baseline="0" dirty="0" smtClean="0"/>
              <a:t>colour vision = Bee’s receptiveness to colour and the interference</a:t>
            </a:r>
            <a:r>
              <a:rPr lang="en-GB" baseline="0" smtClean="0"/>
              <a:t>, thought dense </a:t>
            </a:r>
            <a:r>
              <a:rPr lang="en-GB" baseline="0" dirty="0" smtClean="0"/>
              <a:t>receptors</a:t>
            </a:r>
            <a:endParaRPr lang="en-GB" dirty="0"/>
          </a:p>
        </p:txBody>
      </p:sp>
      <p:sp>
        <p:nvSpPr>
          <p:cNvPr id="4" name="Slide Number Placeholder 3"/>
          <p:cNvSpPr>
            <a:spLocks noGrp="1"/>
          </p:cNvSpPr>
          <p:nvPr>
            <p:ph type="sldNum" sz="quarter" idx="10"/>
          </p:nvPr>
        </p:nvSpPr>
        <p:spPr/>
        <p:txBody>
          <a:bodyPr/>
          <a:lstStyle/>
          <a:p>
            <a:fld id="{B21B26B0-FE84-43D7-9141-ECA93DEFC055}" type="slidenum">
              <a:rPr lang="en-GB" smtClean="0"/>
              <a:t>6</a:t>
            </a:fld>
            <a:endParaRPr lang="en-GB"/>
          </a:p>
        </p:txBody>
      </p:sp>
    </p:spTree>
    <p:extLst>
      <p:ext uri="{BB962C8B-B14F-4D97-AF65-F5344CB8AC3E}">
        <p14:creationId xmlns:p14="http://schemas.microsoft.com/office/powerpoint/2010/main" val="147654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21B26B0-FE84-43D7-9141-ECA93DEFC055}" type="slidenum">
              <a:rPr lang="en-GB" smtClean="0"/>
              <a:t>7</a:t>
            </a:fld>
            <a:endParaRPr lang="en-GB"/>
          </a:p>
        </p:txBody>
      </p:sp>
    </p:spTree>
    <p:extLst>
      <p:ext uri="{BB962C8B-B14F-4D97-AF65-F5344CB8AC3E}">
        <p14:creationId xmlns:p14="http://schemas.microsoft.com/office/powerpoint/2010/main" val="3262851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1530CC6F-A58B-4AF7-98C8-165D602CF733}" type="datetimeFigureOut">
              <a:rPr lang="en-GB" smtClean="0"/>
              <a:t>06/11/2013</a:t>
            </a:fld>
            <a:endParaRPr lang="en-GB"/>
          </a:p>
        </p:txBody>
      </p:sp>
      <p:sp>
        <p:nvSpPr>
          <p:cNvPr id="8" name="Slide Number Placeholder 7"/>
          <p:cNvSpPr>
            <a:spLocks noGrp="1"/>
          </p:cNvSpPr>
          <p:nvPr>
            <p:ph type="sldNum" sz="quarter" idx="11"/>
          </p:nvPr>
        </p:nvSpPr>
        <p:spPr/>
        <p:txBody>
          <a:bodyPr/>
          <a:lstStyle/>
          <a:p>
            <a:fld id="{392B5E21-D32C-49F5-9AA8-9CADF3884B79}"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0CC6F-A58B-4AF7-98C8-165D602CF733}"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B5E21-D32C-49F5-9AA8-9CADF3884B79}"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30CC6F-A58B-4AF7-98C8-165D602CF733}"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B5E21-D32C-49F5-9AA8-9CADF3884B79}"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530CC6F-A58B-4AF7-98C8-165D602CF733}"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B5E21-D32C-49F5-9AA8-9CADF3884B79}"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0CC6F-A58B-4AF7-98C8-165D602CF733}" type="datetimeFigureOut">
              <a:rPr lang="en-GB" smtClean="0"/>
              <a:t>06/11/2013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2B5E21-D32C-49F5-9AA8-9CADF3884B79}" type="slidenum">
              <a:rPr lang="en-GB" smtClean="0"/>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1530CC6F-A58B-4AF7-98C8-165D602CF733}" type="datetimeFigureOut">
              <a:rPr lang="en-GB" smtClean="0"/>
              <a:t>06/11/2013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B5E21-D32C-49F5-9AA8-9CADF3884B79}" type="slidenum">
              <a:rPr lang="en-GB" smtClean="0"/>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530CC6F-A58B-4AF7-98C8-165D602CF733}" type="datetimeFigureOut">
              <a:rPr lang="en-GB" smtClean="0"/>
              <a:t>06/11/2013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92B5E21-D32C-49F5-9AA8-9CADF3884B79}" type="slidenum">
              <a:rPr lang="en-GB" smtClean="0"/>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30CC6F-A58B-4AF7-98C8-165D602CF733}" type="datetimeFigureOut">
              <a:rPr lang="en-GB" smtClean="0"/>
              <a:t>06/11/2013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92B5E21-D32C-49F5-9AA8-9CADF3884B79}"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30CC6F-A58B-4AF7-98C8-165D602CF733}" type="datetimeFigureOut">
              <a:rPr lang="en-GB" smtClean="0"/>
              <a:t>06/11/2013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92B5E21-D32C-49F5-9AA8-9CADF3884B79}"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0CC6F-A58B-4AF7-98C8-165D602CF733}" type="datetimeFigureOut">
              <a:rPr lang="en-GB" smtClean="0"/>
              <a:t>06/11/2013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B5E21-D32C-49F5-9AA8-9CADF3884B79}"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30CC6F-A58B-4AF7-98C8-165D602CF733}" type="datetimeFigureOut">
              <a:rPr lang="en-GB" smtClean="0"/>
              <a:t>06/11/2013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92B5E21-D32C-49F5-9AA8-9CADF3884B79}"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1530CC6F-A58B-4AF7-98C8-165D602CF733}" type="datetimeFigureOut">
              <a:rPr lang="en-GB" smtClean="0"/>
              <a:t>06/11/2013</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392B5E21-D32C-49F5-9AA8-9CADF3884B79}" type="slidenum">
              <a:rPr lang="en-GB" smtClean="0"/>
              <a:t>‹#›</a:t>
            </a:fld>
            <a:endParaRPr lang="en-GB"/>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github.com/Robadob/BeeVis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robadob.github.io/BeeVis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3179439"/>
          </a:xfrm>
        </p:spPr>
        <p:txBody>
          <a:bodyPr/>
          <a:lstStyle/>
          <a:p>
            <a:r>
              <a:rPr lang="en-GB" sz="7200" b="1" dirty="0">
                <a:effectLst/>
              </a:rPr>
              <a:t>Modelling Honeybee </a:t>
            </a:r>
            <a:r>
              <a:rPr lang="en-GB" sz="7200" b="1" dirty="0" smtClean="0">
                <a:effectLst/>
              </a:rPr>
              <a:t>Vision</a:t>
            </a:r>
            <a:endParaRPr lang="en-GB" sz="7200" dirty="0"/>
          </a:p>
        </p:txBody>
      </p:sp>
      <p:sp>
        <p:nvSpPr>
          <p:cNvPr id="3" name="Subtitle 2"/>
          <p:cNvSpPr>
            <a:spLocks noGrp="1"/>
          </p:cNvSpPr>
          <p:nvPr>
            <p:ph type="subTitle" idx="1"/>
          </p:nvPr>
        </p:nvSpPr>
        <p:spPr/>
        <p:txBody>
          <a:bodyPr/>
          <a:lstStyle/>
          <a:p>
            <a:r>
              <a:rPr lang="en-GB" dirty="0" smtClean="0"/>
              <a:t>Robert Chisholm</a:t>
            </a:r>
            <a:br>
              <a:rPr lang="en-GB" dirty="0" smtClean="0"/>
            </a:br>
            <a:r>
              <a:rPr lang="en-GB" dirty="0" smtClean="0"/>
              <a:t>(in collaboration with Adam </a:t>
            </a:r>
            <a:r>
              <a:rPr lang="en-GB" dirty="0" err="1" smtClean="0"/>
              <a:t>Petterson</a:t>
            </a:r>
            <a:r>
              <a:rPr lang="en-GB" dirty="0" smtClean="0"/>
              <a:t>)</a:t>
            </a:r>
            <a:endParaRPr lang="en-GB" dirty="0"/>
          </a:p>
        </p:txBody>
      </p:sp>
    </p:spTree>
    <p:extLst>
      <p:ext uri="{BB962C8B-B14F-4D97-AF65-F5344CB8AC3E}">
        <p14:creationId xmlns:p14="http://schemas.microsoft.com/office/powerpoint/2010/main" val="3418703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Green Brain Project</a:t>
            </a:r>
            <a:endParaRPr lang="en-GB" dirty="0"/>
          </a:p>
        </p:txBody>
      </p:sp>
      <p:pic>
        <p:nvPicPr>
          <p:cNvPr id="10" name="Content Placeholder 9"/>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38750" y="2905919"/>
            <a:ext cx="2857500" cy="1914525"/>
          </a:xfrm>
        </p:spPr>
      </p:pic>
      <p:sp>
        <p:nvSpPr>
          <p:cNvPr id="9" name="Content Placeholder 8"/>
          <p:cNvSpPr>
            <a:spLocks noGrp="1"/>
          </p:cNvSpPr>
          <p:nvPr>
            <p:ph sz="quarter" idx="13"/>
          </p:nvPr>
        </p:nvSpPr>
        <p:spPr>
          <a:xfrm>
            <a:off x="365760" y="1600200"/>
            <a:ext cx="4710296" cy="4526280"/>
          </a:xfrm>
        </p:spPr>
        <p:txBody>
          <a:bodyPr>
            <a:normAutofit/>
          </a:bodyPr>
          <a:lstStyle/>
          <a:p>
            <a:r>
              <a:rPr lang="en-GB" dirty="0" smtClean="0"/>
              <a:t>Modelling a Honey Bee brain</a:t>
            </a:r>
          </a:p>
          <a:p>
            <a:r>
              <a:rPr lang="en-GB" dirty="0" smtClean="0"/>
              <a:t>Parallel Computing</a:t>
            </a:r>
          </a:p>
          <a:p>
            <a:r>
              <a:rPr lang="en-GB" dirty="0" smtClean="0"/>
              <a:t>Flying Robotic Platform</a:t>
            </a:r>
            <a:endParaRPr lang="en-GB" dirty="0" smtClean="0"/>
          </a:p>
          <a:p>
            <a:r>
              <a:rPr lang="en-GB" dirty="0" smtClean="0"/>
              <a:t>~1,000,000 Neurons</a:t>
            </a:r>
          </a:p>
          <a:p>
            <a:endParaRPr lang="en-GB" dirty="0"/>
          </a:p>
          <a:p>
            <a:r>
              <a:rPr lang="en-GB" dirty="0" smtClean="0"/>
              <a:t>Advances from robotics -  cognitive psychology</a:t>
            </a:r>
            <a:endParaRPr lang="en-GB" dirty="0" smtClean="0"/>
          </a:p>
          <a:p>
            <a:r>
              <a:rPr lang="en-GB" dirty="0" smtClean="0"/>
              <a:t>Understanding the decline in bee populations?</a:t>
            </a:r>
            <a:endParaRPr lang="en-GB" dirty="0"/>
          </a:p>
        </p:txBody>
      </p:sp>
    </p:spTree>
    <p:extLst>
      <p:ext uri="{BB962C8B-B14F-4D97-AF65-F5344CB8AC3E}">
        <p14:creationId xmlns:p14="http://schemas.microsoft.com/office/powerpoint/2010/main" val="894399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UAVs</a:t>
            </a:r>
            <a:endParaRPr lang="en-GB" dirty="0"/>
          </a:p>
        </p:txBody>
      </p:sp>
      <p:sp>
        <p:nvSpPr>
          <p:cNvPr id="3" name="Content Placeholder 2"/>
          <p:cNvSpPr>
            <a:spLocks noGrp="1"/>
          </p:cNvSpPr>
          <p:nvPr>
            <p:ph sz="half" idx="2"/>
          </p:nvPr>
        </p:nvSpPr>
        <p:spPr/>
        <p:txBody>
          <a:bodyPr/>
          <a:lstStyle/>
          <a:p>
            <a:endParaRPr lang="en-GB" dirty="0"/>
          </a:p>
        </p:txBody>
      </p:sp>
      <p:sp>
        <p:nvSpPr>
          <p:cNvPr id="4" name="Content Placeholder 3"/>
          <p:cNvSpPr>
            <a:spLocks noGrp="1"/>
          </p:cNvSpPr>
          <p:nvPr>
            <p:ph sz="quarter" idx="13"/>
          </p:nvPr>
        </p:nvSpPr>
        <p:spPr/>
        <p:txBody>
          <a:bodyPr/>
          <a:lstStyle/>
          <a:p>
            <a:endParaRPr lang="en-GB"/>
          </a:p>
        </p:txBody>
      </p:sp>
      <p:pic>
        <p:nvPicPr>
          <p:cNvPr id="2050" name="Picture 2" descr="http://www.quadrocopter.com/assets/templates/quadrocopter/images/menu-images/cs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4149080"/>
            <a:ext cx="368617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0432" y="1631029"/>
            <a:ext cx="4419600" cy="2486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992" y="1631029"/>
            <a:ext cx="3968440"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20committee.files.wordpress.com/2012/07/uav-hellfire-missile.jpg"/>
          <p:cNvPicPr>
            <a:picLocks noChangeAspect="1" noChangeArrowheads="1"/>
          </p:cNvPicPr>
          <p:nvPr/>
        </p:nvPicPr>
        <p:blipFill rotWithShape="1">
          <a:blip r:embed="rId6">
            <a:extLst>
              <a:ext uri="{28A0092B-C50C-407E-A947-70E740481C1C}">
                <a14:useLocalDpi xmlns:a14="http://schemas.microsoft.com/office/drawing/2010/main" val="0"/>
              </a:ext>
            </a:extLst>
          </a:blip>
          <a:srcRect l="1999" t="24699" r="4039" b="10330"/>
          <a:stretch/>
        </p:blipFill>
        <p:spPr bwMode="auto">
          <a:xfrm>
            <a:off x="4729863" y="4025889"/>
            <a:ext cx="3860737" cy="213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83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Honey Bee Vision</a:t>
            </a:r>
            <a:endParaRPr lang="en-GB" dirty="0"/>
          </a:p>
        </p:txBody>
      </p:sp>
      <p:sp>
        <p:nvSpPr>
          <p:cNvPr id="4" name="Content Placeholder 3"/>
          <p:cNvSpPr>
            <a:spLocks noGrp="1"/>
          </p:cNvSpPr>
          <p:nvPr>
            <p:ph sz="half" idx="2"/>
          </p:nvPr>
        </p:nvSpPr>
        <p:spPr>
          <a:xfrm>
            <a:off x="4139952" y="1600200"/>
            <a:ext cx="4546848" cy="4525963"/>
          </a:xfrm>
        </p:spPr>
        <p:txBody>
          <a:bodyPr/>
          <a:lstStyle/>
          <a:p>
            <a:r>
              <a:rPr lang="en-GB" dirty="0" smtClean="0"/>
              <a:t>4500 Ommatidia per eye</a:t>
            </a:r>
          </a:p>
          <a:p>
            <a:r>
              <a:rPr lang="en-GB" dirty="0" smtClean="0"/>
              <a:t>Arranged in a hexagonal structure</a:t>
            </a:r>
          </a:p>
          <a:p>
            <a:r>
              <a:rPr lang="en-GB" dirty="0" smtClean="0"/>
              <a:t>280° field of view</a:t>
            </a:r>
          </a:p>
          <a:p>
            <a:r>
              <a:rPr lang="en-GB" dirty="0" smtClean="0"/>
              <a:t>Minimal stereoscopic </a:t>
            </a:r>
            <a:r>
              <a:rPr lang="en-GB" dirty="0" smtClean="0"/>
              <a:t>vision</a:t>
            </a:r>
          </a:p>
          <a:p>
            <a:r>
              <a:rPr lang="en-GB" dirty="0" smtClean="0"/>
              <a:t>Head motion within camera image</a:t>
            </a:r>
            <a:endParaRPr lang="en-GB" dirty="0" smtClean="0"/>
          </a:p>
          <a:p>
            <a:endParaRPr lang="en-GB" dirty="0" smtClean="0"/>
          </a:p>
          <a:p>
            <a:r>
              <a:rPr lang="en-GB" dirty="0" smtClean="0"/>
              <a:t>Optic Flow</a:t>
            </a:r>
            <a:endParaRPr lang="en-GB" dirty="0"/>
          </a:p>
          <a:p>
            <a:endParaRPr lang="en-GB" dirty="0"/>
          </a:p>
        </p:txBody>
      </p:sp>
      <p:pic>
        <p:nvPicPr>
          <p:cNvPr id="1026" name="Picture 2" descr="http://farm8.staticflickr.com/7261/7735186680_7c760d58f3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628800"/>
            <a:ext cx="3456383" cy="4380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880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Work Distribution</a:t>
            </a:r>
            <a:endParaRPr lang="en-GB" dirty="0"/>
          </a:p>
        </p:txBody>
      </p:sp>
      <p:sp>
        <p:nvSpPr>
          <p:cNvPr id="3" name="Content Placeholder 2"/>
          <p:cNvSpPr>
            <a:spLocks noGrp="1"/>
          </p:cNvSpPr>
          <p:nvPr>
            <p:ph idx="1"/>
          </p:nvPr>
        </p:nvSpPr>
        <p:spPr/>
        <p:txBody>
          <a:bodyPr/>
          <a:lstStyle/>
          <a:p>
            <a:r>
              <a:rPr lang="en-GB" dirty="0" smtClean="0"/>
              <a:t>Dual Camera Input</a:t>
            </a:r>
          </a:p>
          <a:p>
            <a:r>
              <a:rPr lang="en-GB" dirty="0" smtClean="0"/>
              <a:t>Angle Calibration</a:t>
            </a:r>
          </a:p>
          <a:p>
            <a:r>
              <a:rPr lang="en-GB" dirty="0" smtClean="0"/>
              <a:t>Filters</a:t>
            </a:r>
          </a:p>
          <a:p>
            <a:r>
              <a:rPr lang="en-GB" dirty="0" smtClean="0"/>
              <a:t>Hexagonal Subsampling</a:t>
            </a:r>
            <a:endParaRPr lang="en-GB" dirty="0" smtClean="0"/>
          </a:p>
          <a:p>
            <a:r>
              <a:rPr lang="en-GB" dirty="0" smtClean="0"/>
              <a:t>Head Motion</a:t>
            </a:r>
          </a:p>
          <a:p>
            <a:r>
              <a:rPr lang="en-GB" dirty="0" smtClean="0"/>
              <a:t>Optic Flow</a:t>
            </a:r>
            <a:endParaRPr lang="en-GB" dirty="0"/>
          </a:p>
        </p:txBody>
      </p:sp>
      <p:pic>
        <p:nvPicPr>
          <p:cNvPr id="1026" name="Picture 2" descr="C:\Users\Robadob\Dropbox\BeeVision\IMAG0189.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59" r="17859"/>
          <a:stretch/>
        </p:blipFill>
        <p:spPr bwMode="auto">
          <a:xfrm>
            <a:off x="3635896" y="3645024"/>
            <a:ext cx="5262464" cy="296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4290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Existing Research</a:t>
            </a:r>
            <a:endParaRPr lang="en-GB" dirty="0"/>
          </a:p>
        </p:txBody>
      </p:sp>
      <p:sp>
        <p:nvSpPr>
          <p:cNvPr id="3" name="Content Placeholder 2"/>
          <p:cNvSpPr>
            <a:spLocks noGrp="1"/>
          </p:cNvSpPr>
          <p:nvPr>
            <p:ph idx="1"/>
          </p:nvPr>
        </p:nvSpPr>
        <p:spPr/>
        <p:txBody>
          <a:bodyPr/>
          <a:lstStyle/>
          <a:p>
            <a:r>
              <a:rPr lang="en-GB" dirty="0"/>
              <a:t>Honey Bees as a </a:t>
            </a:r>
            <a:r>
              <a:rPr lang="en-GB" dirty="0" smtClean="0"/>
              <a:t>Model for </a:t>
            </a:r>
            <a:r>
              <a:rPr lang="en-GB" dirty="0"/>
              <a:t>Vision, </a:t>
            </a:r>
            <a:r>
              <a:rPr lang="en-GB" dirty="0" smtClean="0"/>
              <a:t>Perception &amp; Cognition, </a:t>
            </a:r>
            <a:r>
              <a:rPr lang="en-GB" dirty="0" err="1" smtClean="0"/>
              <a:t>Mandyam</a:t>
            </a:r>
            <a:r>
              <a:rPr lang="en-GB" dirty="0" smtClean="0"/>
              <a:t> V. </a:t>
            </a:r>
            <a:r>
              <a:rPr lang="en-GB" dirty="0" err="1" smtClean="0"/>
              <a:t>Srinivasan</a:t>
            </a:r>
            <a:r>
              <a:rPr lang="en-GB" dirty="0" smtClean="0"/>
              <a:t> [2010]</a:t>
            </a:r>
          </a:p>
          <a:p>
            <a:endParaRPr lang="en-GB" dirty="0" smtClean="0"/>
          </a:p>
          <a:p>
            <a:r>
              <a:rPr lang="en-GB" dirty="0" smtClean="0"/>
              <a:t>The Visual Acuity of the Honey Bee, Selig Hecht &amp; Ernst Wolf [1929]</a:t>
            </a:r>
          </a:p>
          <a:p>
            <a:r>
              <a:rPr lang="en-GB" dirty="0" err="1" smtClean="0"/>
              <a:t>Color</a:t>
            </a:r>
            <a:r>
              <a:rPr lang="en-GB" dirty="0" smtClean="0"/>
              <a:t> Receptions in the Bee Eye – Morphology &amp; Spectral Sensitivity, R. </a:t>
            </a:r>
            <a:r>
              <a:rPr lang="en-GB" dirty="0" err="1" smtClean="0"/>
              <a:t>Menzel</a:t>
            </a:r>
            <a:r>
              <a:rPr lang="en-GB" dirty="0" smtClean="0"/>
              <a:t> &amp; M. </a:t>
            </a:r>
            <a:r>
              <a:rPr lang="en-GB" dirty="0" err="1" smtClean="0"/>
              <a:t>Blakers</a:t>
            </a:r>
            <a:r>
              <a:rPr lang="en-GB" dirty="0" smtClean="0"/>
              <a:t> [1975]</a:t>
            </a:r>
          </a:p>
          <a:p>
            <a:r>
              <a:rPr lang="en-GB" dirty="0" smtClean="0"/>
              <a:t>Colour Distance Derived from a Receptor Model of </a:t>
            </a:r>
            <a:r>
              <a:rPr lang="en-GB" dirty="0" err="1" smtClean="0"/>
              <a:t>Color</a:t>
            </a:r>
            <a:r>
              <a:rPr lang="en-GB" dirty="0" smtClean="0"/>
              <a:t> Vision in the Honeybee, W. Backhaus &amp; R. </a:t>
            </a:r>
            <a:r>
              <a:rPr lang="en-GB" dirty="0" err="1" smtClean="0"/>
              <a:t>Menzel</a:t>
            </a:r>
            <a:r>
              <a:rPr lang="en-GB" dirty="0" smtClean="0"/>
              <a:t> [1987]</a:t>
            </a:r>
          </a:p>
          <a:p>
            <a:endParaRPr lang="en-GB" dirty="0"/>
          </a:p>
        </p:txBody>
      </p:sp>
    </p:spTree>
    <p:extLst>
      <p:ext uri="{BB962C8B-B14F-4D97-AF65-F5344CB8AC3E}">
        <p14:creationId xmlns:p14="http://schemas.microsoft.com/office/powerpoint/2010/main" val="18275430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060848"/>
            <a:ext cx="8229600" cy="1600200"/>
          </a:xfrm>
        </p:spPr>
        <p:txBody>
          <a:bodyPr/>
          <a:lstStyle/>
          <a:p>
            <a:r>
              <a:rPr lang="en-GB" sz="7200" dirty="0" smtClean="0"/>
              <a:t>Questions?</a:t>
            </a:r>
            <a:endParaRPr lang="en-GB" sz="7200" dirty="0"/>
          </a:p>
        </p:txBody>
      </p:sp>
      <p:sp>
        <p:nvSpPr>
          <p:cNvPr id="3" name="Content Placeholder 2"/>
          <p:cNvSpPr>
            <a:spLocks noGrp="1"/>
          </p:cNvSpPr>
          <p:nvPr>
            <p:ph idx="1"/>
          </p:nvPr>
        </p:nvSpPr>
        <p:spPr>
          <a:xfrm>
            <a:off x="467544" y="5733256"/>
            <a:ext cx="8229600" cy="680939"/>
          </a:xfrm>
        </p:spPr>
        <p:txBody>
          <a:bodyPr>
            <a:normAutofit/>
          </a:bodyPr>
          <a:lstStyle/>
          <a:p>
            <a:pPr marL="0" indent="0">
              <a:buNone/>
            </a:pPr>
            <a:r>
              <a:rPr lang="en-GB" sz="1800" dirty="0" smtClean="0"/>
              <a:t>Git: </a:t>
            </a:r>
            <a:r>
              <a:rPr lang="en-GB" sz="1800" dirty="0">
                <a:hlinkClick r:id="rId3"/>
              </a:rPr>
              <a:t>https://</a:t>
            </a:r>
            <a:r>
              <a:rPr lang="en-GB" sz="1800" dirty="0" smtClean="0">
                <a:hlinkClick r:id="rId3"/>
              </a:rPr>
              <a:t>github.com/Robadob/BeeVision</a:t>
            </a:r>
            <a:r>
              <a:rPr lang="en-GB" sz="1800" dirty="0" smtClean="0"/>
              <a:t> (private, ask for access)</a:t>
            </a:r>
            <a:br>
              <a:rPr lang="en-GB" sz="1800" dirty="0" smtClean="0"/>
            </a:br>
            <a:r>
              <a:rPr lang="en-GB" sz="1800" dirty="0" smtClean="0"/>
              <a:t>Progress Site: </a:t>
            </a:r>
            <a:r>
              <a:rPr lang="en-GB" sz="1800" dirty="0">
                <a:hlinkClick r:id="rId4"/>
              </a:rPr>
              <a:t>http://robadob.github.io/BeeVision/</a:t>
            </a:r>
            <a:endParaRPr lang="en-GB" sz="1800" dirty="0"/>
          </a:p>
        </p:txBody>
      </p:sp>
    </p:spTree>
    <p:extLst>
      <p:ext uri="{BB962C8B-B14F-4D97-AF65-F5344CB8AC3E}">
        <p14:creationId xmlns:p14="http://schemas.microsoft.com/office/powerpoint/2010/main" val="1183913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4982</TotalTime>
  <Words>602</Words>
  <Application>Microsoft Office PowerPoint</Application>
  <PresentationFormat>On-screen Show (4:3)</PresentationFormat>
  <Paragraphs>63</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Executive</vt:lpstr>
      <vt:lpstr>Modelling Honeybee Vision</vt:lpstr>
      <vt:lpstr>The Green Brain Project</vt:lpstr>
      <vt:lpstr>UAVs</vt:lpstr>
      <vt:lpstr>Honey Bee Vision</vt:lpstr>
      <vt:lpstr>Work Distribution</vt:lpstr>
      <vt:lpstr>Existing Research</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Robadob</dc:creator>
  <cp:lastModifiedBy>Robadob</cp:lastModifiedBy>
  <cp:revision>47</cp:revision>
  <cp:lastPrinted>2013-11-06T21:04:40Z</cp:lastPrinted>
  <dcterms:created xsi:type="dcterms:W3CDTF">2013-11-03T12:03:21Z</dcterms:created>
  <dcterms:modified xsi:type="dcterms:W3CDTF">2013-11-06T23:12:25Z</dcterms:modified>
</cp:coreProperties>
</file>